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11" Type="http://schemas.openxmlformats.org/officeDocument/2006/relationships/slide" Target="slides/slide6.xml"/><Relationship Id="rId22" Type="http://schemas.openxmlformats.org/officeDocument/2006/relationships/font" Target="fonts/Raleway-boldItalic.fntdata"/><Relationship Id="rId10" Type="http://schemas.openxmlformats.org/officeDocument/2006/relationships/slide" Target="slides/slide5.xml"/><Relationship Id="rId21" Type="http://schemas.openxmlformats.org/officeDocument/2006/relationships/font" Target="fonts/Raleway-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aleway-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f9a027db75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f9a027db75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f9a027db75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f9a027db75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d3e783918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d3e783918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f9a027db75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f9a027db75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f9a03b921c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f9a03b921c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f9a027db7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f9a027db7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f9a027db7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f9a027db7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f9a027db7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f9a027db7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f9a027db7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f9a027db7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f9a027db7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f9a027db7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f9a027db75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f9a027db75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f9a027db7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f9a027db7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85875" y="264475"/>
            <a:ext cx="8183700" cy="14736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p:nvPr>
            <p:ph idx="1" type="body"/>
          </p:nvPr>
        </p:nvSpPr>
        <p:spPr>
          <a:xfrm>
            <a:off x="311700" y="2845182"/>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85875" y="1714500"/>
            <a:ext cx="8183700" cy="785700"/>
          </a:xfrm>
          <a:prstGeom prst="rect">
            <a:avLst/>
          </a:prstGeom>
        </p:spPr>
        <p:txBody>
          <a:bodyPr anchorCtr="0" anchor="b"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0" name="Google Shape;40;p9"/>
          <p:cNvSpPr txBox="1"/>
          <p:nvPr>
            <p:ph type="title"/>
          </p:nvPr>
        </p:nvSpPr>
        <p:spPr>
          <a:xfrm>
            <a:off x="265500" y="1181700"/>
            <a:ext cx="4045200" cy="15336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Google Shape;41;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ctrTitle"/>
          </p:nvPr>
        </p:nvSpPr>
        <p:spPr>
          <a:xfrm>
            <a:off x="485875" y="264475"/>
            <a:ext cx="8183700" cy="1473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Moffat-Bay</a:t>
            </a:r>
            <a:r>
              <a:rPr lang="en"/>
              <a:t> Lodge Team Bravo</a:t>
            </a:r>
            <a:endParaRPr/>
          </a:p>
        </p:txBody>
      </p:sp>
      <p:sp>
        <p:nvSpPr>
          <p:cNvPr id="59" name="Google Shape;59;p13"/>
          <p:cNvSpPr txBox="1"/>
          <p:nvPr>
            <p:ph idx="1" type="subTitle"/>
          </p:nvPr>
        </p:nvSpPr>
        <p:spPr>
          <a:xfrm>
            <a:off x="485875" y="1738075"/>
            <a:ext cx="8183700" cy="861000"/>
          </a:xfrm>
          <a:prstGeom prst="rect">
            <a:avLst/>
          </a:prstGeom>
        </p:spPr>
        <p:txBody>
          <a:bodyPr anchorCtr="0" anchor="t" bIns="91425" lIns="91425" spcFirstLastPara="1" rIns="91425" wrap="square" tIns="91425">
            <a:normAutofit fontScale="70000"/>
          </a:bodyPr>
          <a:lstStyle/>
          <a:p>
            <a:pPr indent="0" lvl="0" marL="0" rtl="0" algn="l">
              <a:spcBef>
                <a:spcPts val="0"/>
              </a:spcBef>
              <a:spcAft>
                <a:spcPts val="0"/>
              </a:spcAft>
              <a:buNone/>
            </a:pPr>
            <a:r>
              <a:rPr lang="en"/>
              <a:t>Team: Andrew Bach, John Garcia, Somsak Bounchareune, Taylor Mommer, Torren Davis</a:t>
            </a:r>
            <a:endParaRPr/>
          </a:p>
          <a:p>
            <a:pPr indent="0" lvl="0" marL="0" rtl="0" algn="l">
              <a:spcBef>
                <a:spcPts val="0"/>
              </a:spcBef>
              <a:spcAft>
                <a:spcPts val="0"/>
              </a:spcAft>
              <a:buNone/>
            </a:pPr>
            <a:r>
              <a:rPr lang="en"/>
              <a:t>Date: 04 October 2024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Tests Description and Results</a:t>
            </a:r>
            <a:endParaRPr/>
          </a:p>
        </p:txBody>
      </p:sp>
      <p:sp>
        <p:nvSpPr>
          <p:cNvPr id="114" name="Google Shape;114;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Test 1: Landing Page load - Used to test if the landing page loads</a:t>
            </a:r>
            <a:endParaRPr/>
          </a:p>
          <a:p>
            <a:pPr indent="-317500" lvl="1" marL="914400" rtl="0" algn="l">
              <a:spcBef>
                <a:spcPts val="0"/>
              </a:spcBef>
              <a:spcAft>
                <a:spcPts val="0"/>
              </a:spcAft>
              <a:buSzPts val="1400"/>
              <a:buChar char="○"/>
            </a:pPr>
            <a:r>
              <a:rPr lang="en"/>
              <a:t>Results: The landing page was loaded </a:t>
            </a:r>
            <a:r>
              <a:rPr lang="en"/>
              <a:t>every time</a:t>
            </a:r>
            <a:r>
              <a:rPr lang="en"/>
              <a:t> without error</a:t>
            </a:r>
            <a:endParaRPr/>
          </a:p>
          <a:p>
            <a:pPr indent="-342900" lvl="0" marL="457200" rtl="0" algn="l">
              <a:spcBef>
                <a:spcPts val="0"/>
              </a:spcBef>
              <a:spcAft>
                <a:spcPts val="0"/>
              </a:spcAft>
              <a:buSzPts val="1800"/>
              <a:buChar char="●"/>
            </a:pPr>
            <a:r>
              <a:rPr lang="en"/>
              <a:t>Test 2: Successful User Registration - Used to test if users were made successfully</a:t>
            </a:r>
            <a:endParaRPr/>
          </a:p>
          <a:p>
            <a:pPr indent="-317500" lvl="1" marL="914400" rtl="0" algn="l">
              <a:spcBef>
                <a:spcPts val="0"/>
              </a:spcBef>
              <a:spcAft>
                <a:spcPts val="0"/>
              </a:spcAft>
              <a:buSzPts val="1400"/>
              <a:buChar char="○"/>
            </a:pPr>
            <a:r>
              <a:rPr lang="en"/>
              <a:t>Results: Users were made successfully every time, except if the account creation did not meet requirements.</a:t>
            </a:r>
            <a:endParaRPr/>
          </a:p>
          <a:p>
            <a:pPr indent="-342900" lvl="0" marL="457200" rtl="0" algn="l">
              <a:spcBef>
                <a:spcPts val="0"/>
              </a:spcBef>
              <a:spcAft>
                <a:spcPts val="0"/>
              </a:spcAft>
              <a:buSzPts val="1800"/>
              <a:buChar char="●"/>
            </a:pPr>
            <a:r>
              <a:rPr lang="en"/>
              <a:t>Test 3: Reservation Creation - Used to test if a reservation was able to be made</a:t>
            </a:r>
            <a:endParaRPr/>
          </a:p>
          <a:p>
            <a:pPr indent="-317500" lvl="1" marL="914400" rtl="0" algn="l">
              <a:spcBef>
                <a:spcPts val="0"/>
              </a:spcBef>
              <a:spcAft>
                <a:spcPts val="0"/>
              </a:spcAft>
              <a:buSzPts val="1400"/>
              <a:buChar char="○"/>
            </a:pPr>
            <a:r>
              <a:rPr lang="en"/>
              <a:t>Results: Reservations were made successfully without error</a:t>
            </a:r>
            <a:endParaRPr/>
          </a:p>
          <a:p>
            <a:pPr indent="-342900" lvl="0" marL="457200" rtl="0" algn="l">
              <a:spcBef>
                <a:spcPts val="0"/>
              </a:spcBef>
              <a:spcAft>
                <a:spcPts val="0"/>
              </a:spcAft>
              <a:buSzPts val="1800"/>
              <a:buChar char="●"/>
            </a:pPr>
            <a:r>
              <a:rPr lang="en"/>
              <a:t>Test 4: View Reservations - Used to test if a user is able to view all their reservations</a:t>
            </a:r>
            <a:endParaRPr/>
          </a:p>
          <a:p>
            <a:pPr indent="-317500" lvl="1" marL="914400" rtl="0" algn="l">
              <a:spcBef>
                <a:spcPts val="0"/>
              </a:spcBef>
              <a:spcAft>
                <a:spcPts val="0"/>
              </a:spcAft>
              <a:buSzPts val="1400"/>
              <a:buChar char="○"/>
            </a:pPr>
            <a:r>
              <a:rPr lang="en"/>
              <a:t>Results</a:t>
            </a:r>
            <a:r>
              <a:rPr lang="en"/>
              <a:t>: Users were able to view all reservations, </a:t>
            </a:r>
            <a:r>
              <a:rPr lang="en"/>
              <a:t>regardless</a:t>
            </a:r>
            <a:r>
              <a:rPr lang="en"/>
              <a:t> of who owned it, which was an error.</a:t>
            </a:r>
            <a:endParaRPr/>
          </a:p>
          <a:p>
            <a:pPr indent="-342900" lvl="0" marL="457200" rtl="0" algn="l">
              <a:spcBef>
                <a:spcPts val="0"/>
              </a:spcBef>
              <a:spcAft>
                <a:spcPts val="0"/>
              </a:spcAft>
              <a:buSzPts val="1800"/>
              <a:buChar char="●"/>
            </a:pPr>
            <a:r>
              <a:rPr lang="en"/>
              <a:t>Test 5: Cancel Reservation - Used to test if a reservation was able to be canceled</a:t>
            </a:r>
            <a:endParaRPr/>
          </a:p>
          <a:p>
            <a:pPr indent="-317500" lvl="1" marL="914400" rtl="0" algn="l">
              <a:spcBef>
                <a:spcPts val="0"/>
              </a:spcBef>
              <a:spcAft>
                <a:spcPts val="0"/>
              </a:spcAft>
              <a:buSzPts val="1400"/>
              <a:buChar char="○"/>
            </a:pPr>
            <a:r>
              <a:rPr lang="en"/>
              <a:t>Results: Reservations were able to be marked as canceled without error.</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Lessons Learned - Team</a:t>
            </a:r>
            <a:endParaRPr/>
          </a:p>
        </p:txBody>
      </p:sp>
      <p:sp>
        <p:nvSpPr>
          <p:cNvPr id="120" name="Google Shape;120;p23"/>
          <p:cNvSpPr txBox="1"/>
          <p:nvPr>
            <p:ph idx="1" type="body"/>
          </p:nvPr>
        </p:nvSpPr>
        <p:spPr>
          <a:xfrm>
            <a:off x="311700" y="1152475"/>
            <a:ext cx="8776200" cy="3416400"/>
          </a:xfrm>
          <a:prstGeom prst="rect">
            <a:avLst/>
          </a:prstGeom>
        </p:spPr>
        <p:txBody>
          <a:bodyPr anchorCtr="0" anchor="t" bIns="91425" lIns="91425" spcFirstLastPara="1" rIns="91425" wrap="square" tIns="91425">
            <a:normAutofit fontScale="77500" lnSpcReduction="10000"/>
          </a:bodyPr>
          <a:lstStyle/>
          <a:p>
            <a:pPr indent="-317182" lvl="0" marL="457200" rtl="0" algn="l">
              <a:spcBef>
                <a:spcPts val="0"/>
              </a:spcBef>
              <a:spcAft>
                <a:spcPts val="0"/>
              </a:spcAft>
              <a:buSzPct val="100000"/>
              <a:buChar char="●"/>
            </a:pPr>
            <a:r>
              <a:rPr lang="en"/>
              <a:t>The lesson I learned was that collaborating as a team efficiently and effectively, while all having different schedules, was hard; which was initially unexpected. </a:t>
            </a:r>
            <a:r>
              <a:rPr b="1" lang="en"/>
              <a:t>-John</a:t>
            </a:r>
            <a:endParaRPr b="1"/>
          </a:p>
          <a:p>
            <a:pPr indent="-317182" lvl="0" marL="457200" rtl="0" algn="l">
              <a:spcBef>
                <a:spcPts val="0"/>
              </a:spcBef>
              <a:spcAft>
                <a:spcPts val="0"/>
              </a:spcAft>
              <a:buSzPct val="100000"/>
              <a:buChar char="●"/>
            </a:pPr>
            <a:r>
              <a:rPr lang="en"/>
              <a:t>As a member of this team, I faced numerous challenges that mirrored real-world scenarios. Our biggest hurdle was coordinating across different time zones and schedules, which taught me valuable lessons in flexibility and communication. Learning Django pushed me out of my comfort zone, highlighting the importance of adaptability in tech. I navigated hardware issues and creative differences with my teammates, strengthening my problem-solving skills and teaching me to balance innovation with technical constraints. Ultimately, these challenges fostered my resilience and improved my remote collaboration abilities, preparing me for future professional environments. </a:t>
            </a:r>
            <a:r>
              <a:rPr b="1" lang="en"/>
              <a:t>-Somsak</a:t>
            </a:r>
            <a:endParaRPr b="1"/>
          </a:p>
          <a:p>
            <a:pPr indent="-317182" lvl="0" marL="457200" rtl="0" algn="l">
              <a:spcBef>
                <a:spcPts val="0"/>
              </a:spcBef>
              <a:spcAft>
                <a:spcPts val="0"/>
              </a:spcAft>
              <a:buSzPct val="100000"/>
              <a:buChar char="●"/>
            </a:pPr>
            <a:r>
              <a:rPr lang="en"/>
              <a:t>The lesson I learned was that working with varying schedules can make progress on the program difficult. However, as a team, we found it easier to communicate our availability each week. I also learned that working across different operating systems can complicate program development. I experienced several technical difficulties that sometimes hindered my ability to contribute fully. Thankfully, our team's communication was effective, which helped us navigate these challenges more smoothly. </a:t>
            </a:r>
            <a:r>
              <a:rPr b="1" lang="en"/>
              <a:t>- Taylor</a:t>
            </a:r>
            <a:endParaRPr b="1"/>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Lessons Learned - Team</a:t>
            </a:r>
            <a:endParaRPr/>
          </a:p>
        </p:txBody>
      </p:sp>
      <p:sp>
        <p:nvSpPr>
          <p:cNvPr id="126" name="Google Shape;126;p24"/>
          <p:cNvSpPr txBox="1"/>
          <p:nvPr>
            <p:ph idx="1" type="body"/>
          </p:nvPr>
        </p:nvSpPr>
        <p:spPr>
          <a:xfrm>
            <a:off x="311700" y="1152475"/>
            <a:ext cx="87762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400"/>
              <a:t>This project taught me a valuable lesson in the challenges that come with working on a remote team, as each of us had our own schedules, complete with our own everyday tasks and routines, that played a part in when and how we could work on things as a whole. I feel that next time I enter a project like this, I will have a better grasp on my communications skills as well, as I did not like the initial feeling of being left in the dust, early on. All in all, I’ll do what I can to keep up with the team in the future. </a:t>
            </a:r>
            <a:r>
              <a:rPr b="1" lang="en" sz="1400"/>
              <a:t>-</a:t>
            </a:r>
            <a:r>
              <a:rPr lang="en" sz="1400"/>
              <a:t> </a:t>
            </a:r>
            <a:r>
              <a:rPr b="1" lang="en" sz="1400"/>
              <a:t>Torren</a:t>
            </a:r>
            <a:endParaRPr b="1" sz="1400"/>
          </a:p>
          <a:p>
            <a:pPr indent="-342900" lvl="0" marL="457200" rtl="0" algn="l">
              <a:spcBef>
                <a:spcPts val="0"/>
              </a:spcBef>
              <a:spcAft>
                <a:spcPts val="0"/>
              </a:spcAft>
              <a:buSzPts val="1800"/>
              <a:buChar char="●"/>
            </a:pPr>
            <a:r>
              <a:rPr lang="en" sz="1400"/>
              <a:t>For me, I </a:t>
            </a:r>
            <a:r>
              <a:rPr lang="en" sz="1400"/>
              <a:t>think a big takeaway for me was just how important choosing the right tech stack is. If this was a long-term project, going with Django wouldn’t have been a big deal, but due to the pace at which we had to create the web site, I was unable to add certain features due to a lack of knowledge in Django and a lack of time to invest in learning more about Django. Moving forward, when deciding on which technology I plan to use, I will consider the time-frame I have to work on a project and if I can afford the time to learn it. </a:t>
            </a:r>
            <a:r>
              <a:rPr b="1" lang="en" sz="1400"/>
              <a:t>- Andrew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Skills Developed/Improved</a:t>
            </a:r>
            <a:endParaRPr/>
          </a:p>
        </p:txBody>
      </p:sp>
      <p:sp>
        <p:nvSpPr>
          <p:cNvPr id="132" name="Google Shape;132;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Communication and Collaboration</a:t>
            </a:r>
            <a:endParaRPr/>
          </a:p>
          <a:p>
            <a:pPr indent="-342900" lvl="0" marL="457200" rtl="0" algn="l">
              <a:spcBef>
                <a:spcPts val="0"/>
              </a:spcBef>
              <a:spcAft>
                <a:spcPts val="0"/>
              </a:spcAft>
              <a:buSzPts val="1800"/>
              <a:buChar char="●"/>
            </a:pPr>
            <a:r>
              <a:rPr lang="en"/>
              <a:t>Coding with Python using Django</a:t>
            </a:r>
            <a:endParaRPr/>
          </a:p>
          <a:p>
            <a:pPr indent="-342900" lvl="0" marL="457200" rtl="0" algn="l">
              <a:spcBef>
                <a:spcPts val="0"/>
              </a:spcBef>
              <a:spcAft>
                <a:spcPts val="0"/>
              </a:spcAft>
              <a:buSzPts val="1800"/>
              <a:buChar char="●"/>
            </a:pPr>
            <a:r>
              <a:rPr lang="en"/>
              <a:t>MySQL database connections with Django</a:t>
            </a:r>
            <a:endParaRPr/>
          </a:p>
          <a:p>
            <a:pPr indent="-342900" lvl="0" marL="457200" rtl="0" algn="l">
              <a:spcBef>
                <a:spcPts val="0"/>
              </a:spcBef>
              <a:spcAft>
                <a:spcPts val="0"/>
              </a:spcAft>
              <a:buSzPts val="1800"/>
              <a:buChar char="●"/>
            </a:pPr>
            <a:r>
              <a:rPr lang="en"/>
              <a:t>Kanban Board usage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Sample Prototypes: Wireframe Examples</a:t>
            </a:r>
            <a:endParaRPr/>
          </a:p>
        </p:txBody>
      </p:sp>
      <p:pic>
        <p:nvPicPr>
          <p:cNvPr id="65" name="Google Shape;65;p14"/>
          <p:cNvPicPr preferRelativeResize="0"/>
          <p:nvPr/>
        </p:nvPicPr>
        <p:blipFill>
          <a:blip r:embed="rId3">
            <a:alphaModFix/>
          </a:blip>
          <a:stretch>
            <a:fillRect/>
          </a:stretch>
        </p:blipFill>
        <p:spPr>
          <a:xfrm>
            <a:off x="1777088" y="1068413"/>
            <a:ext cx="5318624" cy="38809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Sample Prototypes: Wireframe Examples</a:t>
            </a:r>
            <a:endParaRPr/>
          </a:p>
        </p:txBody>
      </p:sp>
      <p:pic>
        <p:nvPicPr>
          <p:cNvPr id="71" name="Google Shape;71;p15"/>
          <p:cNvPicPr preferRelativeResize="0"/>
          <p:nvPr/>
        </p:nvPicPr>
        <p:blipFill>
          <a:blip r:embed="rId3">
            <a:alphaModFix/>
          </a:blip>
          <a:stretch>
            <a:fillRect/>
          </a:stretch>
        </p:blipFill>
        <p:spPr>
          <a:xfrm>
            <a:off x="1911100" y="1068425"/>
            <a:ext cx="5321808" cy="387705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Sample Prototypes: Wireframe Examples</a:t>
            </a:r>
            <a:endParaRPr/>
          </a:p>
        </p:txBody>
      </p:sp>
      <p:pic>
        <p:nvPicPr>
          <p:cNvPr id="77" name="Google Shape;77;p16"/>
          <p:cNvPicPr preferRelativeResize="0"/>
          <p:nvPr/>
        </p:nvPicPr>
        <p:blipFill>
          <a:blip r:embed="rId3">
            <a:alphaModFix/>
          </a:blip>
          <a:stretch>
            <a:fillRect/>
          </a:stretch>
        </p:blipFill>
        <p:spPr>
          <a:xfrm>
            <a:off x="1911100" y="1111750"/>
            <a:ext cx="5321808" cy="387705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Landing Page Mockup</a:t>
            </a:r>
            <a:endParaRPr/>
          </a:p>
        </p:txBody>
      </p:sp>
      <p:pic>
        <p:nvPicPr>
          <p:cNvPr id="83" name="Google Shape;83;p17"/>
          <p:cNvPicPr preferRelativeResize="0"/>
          <p:nvPr/>
        </p:nvPicPr>
        <p:blipFill>
          <a:blip r:embed="rId3">
            <a:alphaModFix/>
          </a:blip>
          <a:stretch>
            <a:fillRect/>
          </a:stretch>
        </p:blipFill>
        <p:spPr>
          <a:xfrm>
            <a:off x="0" y="1017600"/>
            <a:ext cx="9143998" cy="41497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Final Design</a:t>
            </a:r>
            <a:endParaRPr/>
          </a:p>
        </p:txBody>
      </p:sp>
      <p:pic>
        <p:nvPicPr>
          <p:cNvPr id="89" name="Google Shape;89;p18"/>
          <p:cNvPicPr preferRelativeResize="0"/>
          <p:nvPr/>
        </p:nvPicPr>
        <p:blipFill>
          <a:blip r:embed="rId3">
            <a:alphaModFix/>
          </a:blip>
          <a:stretch>
            <a:fillRect/>
          </a:stretch>
        </p:blipFill>
        <p:spPr>
          <a:xfrm>
            <a:off x="0" y="955175"/>
            <a:ext cx="9144002" cy="4188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ERD</a:t>
            </a:r>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6" name="Google Shape;96;p19"/>
          <p:cNvPicPr preferRelativeResize="0"/>
          <p:nvPr/>
        </p:nvPicPr>
        <p:blipFill>
          <a:blip r:embed="rId3">
            <a:alphaModFix/>
          </a:blip>
          <a:stretch>
            <a:fillRect/>
          </a:stretch>
        </p:blipFill>
        <p:spPr>
          <a:xfrm>
            <a:off x="0" y="1068425"/>
            <a:ext cx="9144000" cy="40750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ERD Feedback changes</a:t>
            </a:r>
            <a:endParaRPr/>
          </a:p>
        </p:txBody>
      </p:sp>
      <p:sp>
        <p:nvSpPr>
          <p:cNvPr id="102" name="Google Shape;102;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Removed the </a:t>
            </a:r>
            <a:r>
              <a:rPr lang="en"/>
              <a:t>amenities table</a:t>
            </a:r>
            <a:endParaRPr/>
          </a:p>
          <a:p>
            <a:pPr indent="-342900" lvl="0" marL="457200" rtl="0" algn="l">
              <a:spcBef>
                <a:spcPts val="0"/>
              </a:spcBef>
              <a:spcAft>
                <a:spcPts val="0"/>
              </a:spcAft>
              <a:buSzPts val="1800"/>
              <a:buChar char="●"/>
            </a:pPr>
            <a:r>
              <a:rPr lang="en"/>
              <a:t>Removed the reservation amenities table</a:t>
            </a:r>
            <a:endParaRPr/>
          </a:p>
          <a:p>
            <a:pPr indent="-342900" lvl="0" marL="457200" rtl="0" algn="l">
              <a:spcBef>
                <a:spcPts val="0"/>
              </a:spcBef>
              <a:spcAft>
                <a:spcPts val="0"/>
              </a:spcAft>
              <a:buSzPts val="1800"/>
              <a:buChar char="●"/>
            </a:pPr>
            <a:r>
              <a:rPr lang="en"/>
              <a:t>Removed the attractions table</a:t>
            </a:r>
            <a:endParaRPr/>
          </a:p>
          <a:p>
            <a:pPr indent="-342900" lvl="0" marL="457200" rtl="0" algn="l">
              <a:spcBef>
                <a:spcPts val="0"/>
              </a:spcBef>
              <a:spcAft>
                <a:spcPts val="0"/>
              </a:spcAft>
              <a:buSzPts val="1800"/>
              <a:buChar char="●"/>
            </a:pPr>
            <a:r>
              <a:rPr lang="en"/>
              <a:t>Removed the reservation attractions table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All changes above were made due to feedback from the “customer” because that was not requested in the project.</a:t>
            </a:r>
            <a:endParaRPr/>
          </a:p>
          <a:p>
            <a:pPr indent="-342900" lvl="0" marL="457200" rtl="0" algn="l">
              <a:spcBef>
                <a:spcPts val="1200"/>
              </a:spcBef>
              <a:spcAft>
                <a:spcPts val="0"/>
              </a:spcAft>
              <a:buSzPts val="1800"/>
              <a:buChar char="●"/>
            </a:pPr>
            <a:r>
              <a:rPr lang="en"/>
              <a:t>Removed password reset by choice as Django has this feature built in, and also it was not requested by the “customer”.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ERD Key Relationships</a:t>
            </a:r>
            <a:endParaRPr/>
          </a:p>
        </p:txBody>
      </p:sp>
      <p:sp>
        <p:nvSpPr>
          <p:cNvPr id="108" name="Google Shape;108;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Session - Registered User; </a:t>
            </a:r>
            <a:r>
              <a:rPr lang="en"/>
              <a:t>because</a:t>
            </a:r>
            <a:r>
              <a:rPr lang="en"/>
              <a:t> this meant that there was a user logged into the session or not.</a:t>
            </a:r>
            <a:endParaRPr/>
          </a:p>
          <a:p>
            <a:pPr indent="-342900" lvl="0" marL="457200" rtl="0" algn="l">
              <a:spcBef>
                <a:spcPts val="0"/>
              </a:spcBef>
              <a:spcAft>
                <a:spcPts val="0"/>
              </a:spcAft>
              <a:buSzPts val="1800"/>
              <a:buChar char="●"/>
            </a:pPr>
            <a:r>
              <a:rPr lang="en"/>
              <a:t>Reservation - Registered User; because this helps to keep reservations separated and tied to one user only.</a:t>
            </a:r>
            <a:endParaRPr/>
          </a:p>
          <a:p>
            <a:pPr indent="-342900" lvl="0" marL="457200" rtl="0" algn="l">
              <a:spcBef>
                <a:spcPts val="0"/>
              </a:spcBef>
              <a:spcAft>
                <a:spcPts val="0"/>
              </a:spcAft>
              <a:buSzPts val="1800"/>
              <a:buChar char="●"/>
            </a:pPr>
            <a:r>
              <a:rPr lang="en"/>
              <a:t>Reservation - Room Type; because then we know what type of room the user has in the reservation and also know how much to charge them.</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